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8"/>
  </p:notesMasterIdLst>
  <p:handoutMasterIdLst>
    <p:handoutMasterId r:id="rId9"/>
  </p:handoutMasterIdLst>
  <p:sldIdLst>
    <p:sldId id="413" r:id="rId5"/>
    <p:sldId id="443" r:id="rId6"/>
    <p:sldId id="444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DE"/>
    <a:srgbClr val="247834"/>
    <a:srgbClr val="003CEB"/>
    <a:srgbClr val="4685C1"/>
    <a:srgbClr val="114FA9"/>
    <a:srgbClr val="1456B4"/>
    <a:srgbClr val="2664DE"/>
    <a:srgbClr val="0243FF"/>
    <a:srgbClr val="197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9" autoAdjust="0"/>
    <p:restoredTop sz="79181" autoAdjust="0"/>
  </p:normalViewPr>
  <p:slideViewPr>
    <p:cSldViewPr snapToGrid="0" snapToObjects="1">
      <p:cViewPr varScale="1">
        <p:scale>
          <a:sx n="97" d="100"/>
          <a:sy n="97" d="100"/>
        </p:scale>
        <p:origin x="1752" y="102"/>
      </p:cViewPr>
      <p:guideLst>
        <p:guide orient="horz" pos="22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fld id="{6A588C21-C1A3-49D0-A22D-055C2D75F5EA}" type="datetimeFigureOut">
              <a:rPr lang="en-US" altLang="en-US"/>
              <a:pPr>
                <a:defRPr/>
              </a:pPr>
              <a:t>1/10/2020</a:t>
            </a:fld>
            <a:endParaRPr lang="en-US" alt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fld id="{AF131A40-8D7F-4792-B642-4C522662A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378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A16C3B4-A72D-45B3-9EF4-079E78F178F7}" type="datetimeFigureOut">
              <a:rPr lang="en-US"/>
              <a:pPr>
                <a:defRPr/>
              </a:pPr>
              <a:t>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F0BC984-CBF7-4AA7-96DE-4A4723A1E6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4899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j.com/content/bmj/365/bmj.l2219.full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appropriate slides into the session as needed.   Youth vaping rates are discussed in session 1 or 2 in each grade. 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0BC984-CBF7-4AA7-96DE-4A4723A1E6D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875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0BC984-CBF7-4AA7-96DE-4A4723A1E6D5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835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actual numbers: Only 14.6% of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youth age 16-19  had used a vape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last 30 days.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Most teenagers surveyed disapproved of E-cigarette use. Very few high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even fewer middle school students, smoke E-cigarettes. Ask: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these numbers surprising? Why do you think students’ estimates are usually higher than the actual number?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(possible answers: advertising, YouTube and social media, bragging, etc.)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*Note: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often overestimate the number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people they think use E-cigarettes, just as they do with conventional cigarettes.  By presenting facts about the teen prevalence of E-cigarette usage, students will understand that not “everybody does it.”</a:t>
            </a:r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 smtClean="0"/>
          </a:p>
          <a:p>
            <a:r>
              <a:rPr lang="en-CA" dirty="0" smtClean="0">
                <a:hlinkClick r:id="rId3"/>
              </a:rPr>
              <a:t>Lead researcher Dr. David </a:t>
            </a:r>
            <a:r>
              <a:rPr lang="en-CA" dirty="0" err="1" smtClean="0">
                <a:hlinkClick r:id="rId3"/>
              </a:rPr>
              <a:t>Hammon</a:t>
            </a:r>
            <a:r>
              <a:rPr lang="en-CA" dirty="0" smtClean="0">
                <a:hlinkClick r:id="rId3"/>
              </a:rPr>
              <a:t> and </a:t>
            </a:r>
            <a:r>
              <a:rPr lang="en-CA" dirty="0" err="1" smtClean="0">
                <a:hlinkClick r:id="rId3"/>
              </a:rPr>
              <a:t>colleages</a:t>
            </a:r>
            <a:r>
              <a:rPr lang="en-CA" baseline="0" dirty="0" smtClean="0">
                <a:hlinkClick r:id="rId3"/>
              </a:rPr>
              <a:t> studied youth vaping in Canada, England And the U.S in 2017 and 2018 </a:t>
            </a:r>
            <a:r>
              <a:rPr lang="en-CA" dirty="0" smtClean="0">
                <a:hlinkClick r:id="rId3"/>
              </a:rPr>
              <a:t>https://www.bmj.com/content/bmj/365/bmj.l2219.full.pdf</a:t>
            </a:r>
            <a:r>
              <a:rPr lang="en-CA" dirty="0" smtClean="0"/>
              <a:t>  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0BC984-CBF7-4AA7-96DE-4A4723A1E6D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938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emf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-24332" t="-114" r="37975" b="114"/>
          <a:stretch/>
        </p:blipFill>
        <p:spPr>
          <a:xfrm>
            <a:off x="1946031" y="956311"/>
            <a:ext cx="7197970" cy="44176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06"/>
          <a:stretch/>
        </p:blipFill>
        <p:spPr>
          <a:xfrm>
            <a:off x="0" y="1154609"/>
            <a:ext cx="6060831" cy="4224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292" y="1436794"/>
            <a:ext cx="4958862" cy="3567211"/>
          </a:xfrm>
        </p:spPr>
        <p:txBody>
          <a:bodyPr anchor="t"/>
          <a:lstStyle>
            <a:lvl1pPr algn="l">
              <a:defRPr sz="5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185" y="5836912"/>
            <a:ext cx="6858000" cy="427892"/>
          </a:xfrm>
        </p:spPr>
        <p:txBody>
          <a:bodyPr/>
          <a:lstStyle>
            <a:lvl1pPr marL="0" indent="0" algn="ctr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46" y="1"/>
            <a:ext cx="9777046" cy="1154608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122499"/>
            <a:ext cx="4199794" cy="426561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Subtitle 2"/>
          <p:cNvSpPr txBox="1">
            <a:spLocks/>
          </p:cNvSpPr>
          <p:nvPr/>
        </p:nvSpPr>
        <p:spPr>
          <a:xfrm>
            <a:off x="382407" y="5245161"/>
            <a:ext cx="1795155" cy="2522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kern="1200">
                <a:solidFill>
                  <a:srgbClr val="065DA3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3pPr>
            <a:lvl4pPr marL="13716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4pPr>
            <a:lvl5pPr marL="18288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cap="all" baseline="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Presented by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 hasCustomPrompt="1"/>
          </p:nvPr>
        </p:nvSpPr>
        <p:spPr>
          <a:xfrm>
            <a:off x="3106616" y="256100"/>
            <a:ext cx="5860442" cy="604838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Event	/	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F80AA-6AF2-B14B-AACF-BE4EF94F9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05" y="121547"/>
            <a:ext cx="1772561" cy="940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8ACDF9-10B4-3E4A-BBF4-D874C7F74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451600"/>
            <a:ext cx="91440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BF1FB2-7CAE-4E65-AEFF-747572E46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4332" t="-114" r="37975" b="114"/>
          <a:stretch/>
        </p:blipFill>
        <p:spPr>
          <a:xfrm>
            <a:off x="1946031" y="956311"/>
            <a:ext cx="7197970" cy="4417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3C7ECC-93D5-4660-A00A-6EEE2E828E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06"/>
          <a:stretch/>
        </p:blipFill>
        <p:spPr>
          <a:xfrm>
            <a:off x="0" y="1154609"/>
            <a:ext cx="6060831" cy="4224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1D2212-8FCF-4626-B0EE-FB99700D3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46" y="1"/>
            <a:ext cx="9777046" cy="1154608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F48081-DEF1-479F-BA38-20EF4B764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122499"/>
            <a:ext cx="4199794" cy="426561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631EBB-5490-4E67-84A9-9B4358488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05" y="121547"/>
            <a:ext cx="1772561" cy="9402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D86922-5580-4A9B-817D-902DAF696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451600"/>
            <a:ext cx="91440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3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aul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7661529" cy="11488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075" y="212632"/>
            <a:ext cx="7072634" cy="783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073" y="1283409"/>
            <a:ext cx="8502849" cy="512911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FBAA7D-3C99-3A46-999E-18D17688E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1600"/>
            <a:ext cx="91440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4C6DA3-7973-694B-B0DB-0C86480FB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529" y="258963"/>
            <a:ext cx="1189393" cy="630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7D359F-7DAF-4D5A-9CD7-D2110F909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7661529" cy="1148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63219E-1A02-4BF1-A06C-8D0FA431A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1600"/>
            <a:ext cx="91440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FFE710-8D66-489F-A59E-B302EC777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529" y="258963"/>
            <a:ext cx="1189393" cy="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8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ault Content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E7D21E-4FDD-DC47-B9CB-E8FCF5E5E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7661529" cy="1148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6C769D-B9B8-334C-BE32-DABFEE25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529" y="258963"/>
            <a:ext cx="1189393" cy="630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074" y="212632"/>
            <a:ext cx="7060911" cy="783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073" y="1283409"/>
            <a:ext cx="8502849" cy="545736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F107B4-9EC2-41CD-8C0A-8DF71F944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7661529" cy="1148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4DD79-2F5C-46D9-99EF-BF8AC36FA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529" y="258963"/>
            <a:ext cx="1189393" cy="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4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47" y="214539"/>
            <a:ext cx="7277100" cy="779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DA89EA-8678-F045-BDA3-8DFA677CC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1600"/>
            <a:ext cx="9144000" cy="4064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2362B9-AF2C-184B-AAC2-65656CCBA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47" y="1283409"/>
            <a:ext cx="8636976" cy="512911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ADF4B-DFA0-5B4E-9A12-03B5BA26C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529" y="258963"/>
            <a:ext cx="1189393" cy="630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BFD388-9D63-4E43-86DD-8476CE08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1600"/>
            <a:ext cx="91440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E9B1AE-558C-433B-925A-5481838D4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529" y="258963"/>
            <a:ext cx="1189393" cy="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76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ternate Content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46" y="214539"/>
            <a:ext cx="7347439" cy="779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2C65B-8F78-6F43-BF9E-471F019B2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529" y="258963"/>
            <a:ext cx="1189393" cy="6309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ED189C-F498-408C-9CE4-0CEE98982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529" y="258963"/>
            <a:ext cx="1189393" cy="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8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661529" cy="11488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47" y="214539"/>
            <a:ext cx="7101254" cy="7799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946" y="1363403"/>
            <a:ext cx="4300904" cy="500222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3403"/>
            <a:ext cx="4233496" cy="500222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876C3D-40EC-AA44-A0B7-A1465AA0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1600"/>
            <a:ext cx="91440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F275BD-CECF-6B47-A45E-9FEC3CE81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529" y="258963"/>
            <a:ext cx="1189393" cy="630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E855A-BCEB-49C7-9E11-5105EEF10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661529" cy="1148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FF4DC7-9635-4D32-937D-200D9C0D0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1600"/>
            <a:ext cx="91440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1120CA-5F9A-41C8-B367-848CD5604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529" y="258963"/>
            <a:ext cx="1189393" cy="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18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28" y="2007905"/>
            <a:ext cx="4693172" cy="3130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525" y="1226708"/>
            <a:ext cx="5209474" cy="779808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92760" y="1314263"/>
            <a:ext cx="417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i="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69" y="288119"/>
            <a:ext cx="2050394" cy="64951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19627" y="2279267"/>
            <a:ext cx="4194465" cy="60439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all" baseline="0">
                <a:solidFill>
                  <a:srgbClr val="065DA3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PRIMARY CONTACT NAME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119627" y="3058593"/>
            <a:ext cx="4194465" cy="190468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name@catch.org</a:t>
            </a:r>
            <a:endParaRPr lang="en-US" dirty="0"/>
          </a:p>
          <a:p>
            <a:pPr lvl="0"/>
            <a:r>
              <a:rPr lang="en-US" dirty="0"/>
              <a:t>O: (855) 500-0050 ext. XXX</a:t>
            </a:r>
          </a:p>
          <a:p>
            <a:pPr lvl="0"/>
            <a:r>
              <a:rPr lang="en-US" dirty="0"/>
              <a:t>C: (XXX) XXX-XXXX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E8DD18-DC4C-1646-AF83-D9B73F30C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93" y="203751"/>
            <a:ext cx="3582832" cy="1900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5BD9D3-BAFF-8347-B912-418FB7547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138214"/>
            <a:ext cx="9144000" cy="1719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F8838-E70E-482F-9F00-66267F12B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28" y="2007905"/>
            <a:ext cx="4693172" cy="31303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770404-BA45-4FB6-A07B-44CD43E1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525" y="1226708"/>
            <a:ext cx="5209474" cy="779808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6ADEEB-7D3B-4131-971C-FD1F9CA4363B}"/>
              </a:ext>
            </a:extLst>
          </p:cNvPr>
          <p:cNvSpPr txBox="1"/>
          <p:nvPr/>
        </p:nvSpPr>
        <p:spPr>
          <a:xfrm>
            <a:off x="4592760" y="1314263"/>
            <a:ext cx="417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i="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19DE2B-0026-4C30-8D85-0220482DE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69" y="288119"/>
            <a:ext cx="2050394" cy="649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B0CB94-818D-49A5-9044-48EBB081D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93" y="203751"/>
            <a:ext cx="3582832" cy="19005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050BA2-D949-477D-9216-16BB67CB9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138214"/>
            <a:ext cx="9144000" cy="171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5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946" y="214539"/>
            <a:ext cx="8672146" cy="779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946" y="1291174"/>
            <a:ext cx="8672146" cy="513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rgbClr val="065DA3"/>
          </a:solidFill>
          <a:latin typeface="Arial Narrow" panose="020B0604020202020204" pitchFamily="34" charset="0"/>
          <a:ea typeface="Arial Narrow" panose="020B0604020202020204" pitchFamily="34" charset="0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9"/>
        </a:buBlip>
        <a:defRPr sz="2800" b="1" i="0" kern="1200">
          <a:solidFill>
            <a:srgbClr val="065DA3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000" b="0" i="0" kern="1200">
          <a:solidFill>
            <a:srgbClr val="065DA3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1800" b="0" i="0" kern="1200">
          <a:solidFill>
            <a:srgbClr val="065DA3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craigclark-1594966/?utm_source=link-attribution&amp;utm_medium=referral&amp;utm_campaign=image&amp;utm_content=208830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?utm_source=link-attribution&amp;utm_medium=referral&amp;utm_campaign=image&amp;utm_content=208830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tcproject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1C79F3-55FC-4816-9D4D-4D7F0A8E1E3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40443" y="290777"/>
            <a:ext cx="6385223" cy="604838"/>
          </a:xfrm>
        </p:spPr>
        <p:txBody>
          <a:bodyPr>
            <a:normAutofit/>
          </a:bodyPr>
          <a:lstStyle/>
          <a:p>
            <a:r>
              <a:rPr lang="en-US" dirty="0"/>
              <a:t>CATCH My Breath</a:t>
            </a:r>
          </a:p>
        </p:txBody>
      </p:sp>
      <p:sp>
        <p:nvSpPr>
          <p:cNvPr id="5" name="AutoShape 2" descr="data:image/jpeg;base64,/9j/4AAQSkZJRgABAQAAAQABAAD/2wCEAAkGBxAQEhAQEBAPFQ8QEA8QEBAQEBAQFRAQFRUWFxUVFRUYHSggGBolGxUVITEhJSkrLi4uFx8zODMtNygtLisBCgoKDg0OGBAQFy0dHR8tLS0tLS0tLS0tLS0tLS0tLS0tLS0tLS0tLS0tLS0tLS0tLS0tLSstLS0tLSstLS0tLf/AABEIAKgBLAMBIgACEQEDEQH/xAAbAAABBQEBAAAAAAAAAAAAAAABAAIDBAUGB//EAD8QAAICAQIEBAQDBQYEBwAAAAECAAMRBCEFEjFRBiJBYRNxgZEyobEUQlLB0SMzQ8Lh8Adig5IkNFNjcnOC/8QAGQEAAwEBAQAAAAAAAAAAAAAAAAECAwQF/8QAIhEBAQEBAAICAwADAQAAAAAAAAECEQMhEjETQVEEQnEi/9oADAMBAAIRAxEAPwDyGIRQzRmUMUIgQiGIRRgYYIYEUMUUYKKKKAKKKGACKHEMAEGI6LEAYUHadF4c4Gl1TWOmfPyr8gBn8z+UwAOwyegHcz1rh3DBp6aqRjmRBzEeth3Y/cmZeTnHT4Na79uJ1nhysdFP3MzLuBqP4vvO/wBbRgDPX1mbdp8znsds3f64O/h3L0JlR9OwnZarRgzMv0MInWtf1zLKY0OV6Ej5TWvpxkEShZSJcYbtv2NWpYDdidoP27PX8pA4PQSHljZWLzXAjpg/rK5f3jaqnY4AOBDbSwyCIdP42++HmLMq494i5lJWGMjzI/imL4kZJIgYz4giLiBCYIuaDMA0BHCAQzRFGEQCOgRQiIQxgoYooyKKGGACLEMMAGIocQ4gAihAixGAihxDAmn4W03xdXp1I2FnOf8Apgv/AJZ6tXgnfrv9J5Z4X1gov+If/TdR8yP9J0ul4o92WqyCCQ2c4mHkvt2eCf8Al0PFV+4mK7jB9o17bT+I7dh/WCtSdiOsxtdMiCxMyjfVNo6bEp6muSHO8Q04O/r64mPbTjpOl1KzMvrHpHKz1liPVJqeHs3QS0teTia2kULgDqY7SzidZOo1IoKVKB/zExauogrz4IbH5xut04fUBWYLn1Ow6zV8RacBaypGyj64ktufbkddVyk474kAeavG1HNt6gGZJWa5vY5fJnmvRc0DQERZlMgihMEYKKKKAawhgjhNGRCGKERgRDBDAihiEMYKGKGADEOIYoAoooYyCKGGANxFHYixAAv5ibgqvpRGrBZbArgE8oIODviYoBOwBJOwA3JPoAJ6NqNH8OrTaY/3iV1izG/nxlgPkdph5p+3V/jW3sZOk1dlih/hImCysFscnI9MHO/9ROo4Voy3mPQjO+JJoeDBGDHB5wCQBjGNgD32xvNq1Ai7DA6TKz9ujLneIoFmDrGmvxW7rOdvuzIayelLUt1lFzLl+8qFIJqCpN5YuBQc2cYjajiR+JbgK0UfiYZ+8aYo60LqMOpHMuzCWNZzLTTWxJbc/IE7SPw7wO1yC6lU6knY4+Uu8TXDNY3psg7doX+NMfXaw+IDJxnpgfaVVqEc2WJMciES45te6q2piQmXb1lR1lxjYZFFFGRRRRQDXEIgEcJoyKOEAhEYGGAQxgYYIYARDBDAihghjAxRQwIIYoowUUUfRSzsqIMu7KijuzHAH3MA6XwVwwEtrHHkpblpU/v34zn5KCD8yO06rSVc7hickneQa1U01demQ+WlOXOw53O7t9WJMXDdWMjp/v1nFvXy09PxeP4Z47X4YHL7qJncW1G2B0luy4FFP0nP8Su/WLWlYyxtY2+JjajqZsXKTkzFtqIZvntIjSq7iV7B1lmxcyrcY2dVLGm7wfSVXcj2Llkxy9szn7DNngWqRVOT5lYMBnGdoUZ+2zrrVqyfbpOJ4vqjYxEs8a4mbHIB/wBJTopHWOT9nvf6iotOISJeeuVrEl9c9inYsqWCX7BKVwlM6rsI2SRmJSAiiigGuI6AQzRkIjo0R0YKOgEMYGGCGBCIoooAYYIYyGKKKMFFFDAFNzwOVGv0pboHdsdyK3I/MCYcn0WpaqxLF/EjBgO/cfUZH1is9Hm8stdvxav4lrHPqfWZuqRqtx07zM4xqWsQNQzYZvPj8ar6jHoYuFJaSqqzMrbMljE7epBO4M4bLHsZsv17j0Dw1xH42nOfxI2D9ekq68SbwvwxqabCRgvYCB7AH+sGrr3Mmj6vpn8u0zdSmTNZlxKVqA5+cQZFqTNuE2r0mZqElRFjMtEq2ky/cspWLLjLSmvWamn6TP5ZoacQ0WT3WVbVl9llS0RQaUrFlO9My+4kDrLZVmlYxhLdqSsRGmxHFHFYMSktcQwCGaMhEdAIYwMIghEYGETX0Xh616vjsQlZ3XIyWHf5SkdCxYIpBLMFGO5OJPzz3nVfj1zvHXcE8O1pp0vtUNZYvOqtuEQ/h2743+swdRo/jXJVWqh7HCrgYA7nb0AyfpO98Rv8NOReiqEHyAxOc8D08+rttPSihj/+rDyj8g85bu/LvXZnx5+PLDeJ8B09AKhSzAbuzHc+pwNhOU1Shdx07dp2HibW9QPecjw/SnVXpRvysS1h7Vru39PrHnyal70a8WbOca/DOCK1Xx7mYBv7tFwCw/iJPp7TO1tCqfIGA7NvOq43rAgCqMKAAo7ATkNXqScknaOeXV10vwYmeWIooAc7wzrl7OuHU5eFDFFGkhOn8A251QR91NbkA7+YYIx22zOaVCegMucJ1h011dvoreYD1Q7N+RMnU7OL8ernUr2Ky8Y5RjsB7zM1CSppuJ12MuD1GRn1B6Ed5c1HUY9czir1YzNQMHEj+FnJj9VkH5x1Z2Mg6y9VXMjU19Zu6sTI1UcKsa9ZUdJo2pK1iSoysUSktaYRrJJqFxHaUSsJVtWXDK9gih1RdZXcS7YsrOJcrKxUsEq2JL7rK7rGmxTIgEldZHiNDUEMAhmzERHRojowIkunpNjJWOrsqD2LEAfrIZPpLvhvXZ/A6P8A9pB/lGHovitxXUtS7BVCgDsBicBRqgmopydhbUxPsHGZ13GLP2jD1+YPuvvmcXxHSZGTsVO57Ti/ft6P+vp6J4t1nmdR3lbwQQtOtsPVnqTPsoY/5pmnVnV0paDlinmI/jXZvzGfrF4XvPJq6T/7dg/NT/li5xU+lPxFaCdpT8EuBqLskA/B5QfYsM/oIeLnfEz/AA03LrME/jXp3wVOPsDHJ6Tq8sbXGnLFuvl79pyGqtJflzsMfedX4hu5HsJIwQdv0mZwHwlxHWH4lOj1DI3mFhT4dfKfX4j4X85WInz69cY1uodWIDHG22x9J0/hfgGq1qlgoRBj+0cMAw3/AAgDfoZzGu0tiWWIy+dLHrYKQ/mVipAK5B3HUT1rw74i/wDB6MlOStK00xe1hWhapGBKnbPn5O+7Yms1Z9OSzrAfwhamOd6wWNwVPO7v8JcuFRASWztge53mvR4ZoqKCxbQ45TZzsK+WtyyqxC5LDmXfddiPeReI+N1soR9QpKvZymhDzVrbUQ9i2MMlvOVx9fQTCu8TKAyVVErz7G2xmCoq8ig5PJsM5HLufTGcr5Wj4x2XELdEvDHFCodQ1HMWrrfOxyxLNlgMA9T0PpMjwhquGrULdTVUbAT5r7A3Mf8AlqXmYAe6b46znX8Ratk+CjstGAoqpHKhXAHLgdRjv7+8zgjIMYXqSMlWKjtjJhJbVWyZ9vUNS2k1wF1dSKFyiMiNSNts9d8EYBwJL8FkROZ+YgHf9M56/OcX4c43ygUWHClso3Y5zgzsOI6rcY6bfaZ+SWXldfh1NZnFHXX7qvqAM+59Y+p5Sv8AMeb1/SWaZk06j1YzMrUL1mtqTMu73hBaz7UlZ65dtkDCUiqZSPVZIVjgsaTcSC0SywkVgiOqbiQMstOJC6yuoqq6ytYsvOsrWCVKixSdZCRLVgkJEpC6IY2ETZgcIYBCIyGEQQiMNngesNYYsTyIUK+zMT+W0p+I9crF+TGCBnB7zW8NcJTU1W8+s0enWuxGsbU28hKkELyL1bfmlnUDw7p/73VazW2DYppahp68+7vuR7qZlvMtbePyak4w/BfEVq5ksPKrNzAnoDykEHtkY+06HgOiufU8+novsoZbRZalTtWEKk5L45fxBfWZmr8X6Rq7KtFwrSadAATc5bU3kKQRixx5c436zM1nijimprRLNdd8JUCLVWxqTkAwAUrAB2HqJnc9Xny2Tjb8VafDKw6YEweG67QVWvZrKNRcVVRTXTcNOpsyc87gFgMY/D7ynqdTq7Px3c2BjJ64+eIKgwHK4XGMD1z88wkv7V5PJNTka3EvGxd630mi02lNLc1difEuuzj9+ywnm+0z+L+J9Trf/N6nVPnfBtZkz/8AUfKPpKFlrlyqnlUdtsCXq71wAd/TJwcymX2zfgMvnrbIG/MmQV+Y6idZpdf+21kgV/tCIxv07KSt46m6pR+/sOZR2yJiPplJ5qzyP7dD8xK1nMv9tXlLa2HOFOMN6OsYWLuK87Mzj8Rz/Z4XB7jPToI7SXhs4HQnY+bb067RtiDVK1qADUKOa+obfEHrag7/AMQ+sj4aNifeVmTqNWxeLHvt2jYIpsyGd34e13x6QGPnXyNnuOh+o/nOCmjwPXGmwb+VvKfn6H/feZ+XPyy28G/jr/rs7VAyO0dVZ6enrK2ru5gSPWV6rsDGd+84XoLOqeZ1jZhe8+vWVy8cBryNo9o0iNNR4jlEDHA3j03xjpAcN5fX7SCxZcZJDaIDii4kLCWLBISIIqEiQWJLvJInrj6XGa6yIpL71yI0y+o4jEIjY4TocoxwjYRGR0UUUYR6igOPcdDMmxCpwes25FqKA49/QybnqpeM3S2hW3/CwKt8jJze1flwCP3TvuJVtrKnBj67sDlYZXt2+Rma1gcQ7r9jNThNKalsPzBEQuxOBzAYGAfmZhmpT+Fvo2x/1lnQ6iyltw3IdmHse36xU8877a2sCnIUAKOgxKDUdppcmcHIIO4I9RIxRk59JEvHTqSqCWFesHxctafT4fKfcy/bps7EbGS6XRqinA3MqVlcMHSLarK9fMrKcq3TB+s27nViGVOUsqmwD8PxMeYqPQE+kjMU6JnjluulFFBKSMEWYIjbvDeJhl+G5wdgD37H5y0742nLyevWWLsGyOzbzDXh79OnH+RZOab3PmKZC8Ub1VT8iRNzw5pLta3LXUQo/E5OQPymf4tNfz5RwNOvbwLYP8dM9uRv6yK/wWw63rn2rJ/nF+PX8P8ALn+uQJB69BLmnqwPnLfFeBfszVkvzBubOQBhhjG3yzG1pkf73kalnppmyzsQMspXzUsTaUL1kmovI+WTOsCLKQaUjTTLqVx4piPjMaiaWl8MXWKHwAD0DbEjvOn4B4c6W2j3RCPsTOj+B7TbHj77rDfk56jwkQiNEM3cxwhjRHCBHRRsIjB0MEUYMvoDjB+h7Q0cBLrzrYNjhgRuI+S0ak1nOdiQG/8AjmTudnpeLJfaFOEINiST9pscN0VYymB7R2v0pQgjcEAg/OVqbmBz2nL7dfM/prto1AxiVtTSqrnfr2ltNWHXfZx+cqW6sjI2weoPrCw5pnp1MdbaFBJO384G3PYTL4tfkqg9N5cTu+ljMUiofIEknS4RgiggBgiggBgkul072sqICWY4AE9X8Jf8O60UWakczEZ5e0Yed+GeAWa25a1BCZy7Y6Ce28O0NWkrWmlRkAD5nvJRp6dOD8JFX5DrIfjco5m6n8hJtVIndwo9/UznuKcYVchdz0zKnGOLkkqp+cw61axgo6n8h6mTauZ/qW9Xv5mOTyebvKuwnVcCRebkUZVVPMx/eYy/q/DGmtJblKsdyUPLk+46GZb8fy9xrjyzPquAtMo2L2+s7uzwOh6X2/XlMqv4Ix/jtj2USPxaa/my4Vq49Kp2Z8GoP8VvsI+vwtSvUufmY/xaT+XLlaac4AHWdXwTw9utlo91T+ZmrwvhSVnKoM/xHfE12IXqR06/0l58XPdZ783fUV3AH++kZzjtItRePSUWv95sxeGwwxRAo6CKBHQiKKMhhiigRQP0OemIoozWNDxvCiq3fl2VvaTvep3UxRTn1HRnVN+N7yK3UjvFFErqlqOI+glOgFjk+sUUqM9XrVr0TJ+sUEU2yz3Pooooo0BCqE7AEn2GYooB6d/w28PisHU3L5v3QfQT0E63yk+npDFFaqRlXajO56DeYHGOKE5URRSGkjDVS59vVj0E2NNpeVeVR5m6n1x7xRQh6dNwjSCtRgb+vv7zS5iPSKKWzNLN/CftIbOftj5nEUUAgZD3H03g5Mb8pPziigEbWuOm0rW2H1iigGbqdRiZF2p36xRSa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AQEhAQEBAPFQ8QEA8QEBAQEBAQFRAQFRUWFxUVFRUYHSggGBolGxUVITEhJSkrLi4uFx8zODMtNygtLisBCgoKDg0OGBAQFy0dHR8tLS0tLS0tLS0tLS0tLS0tLS0tLS0tLS0tLS0tLS0tLS0tLS0tLSstLS0tLSstLS0tLf/AABEIAKgBLAMBIgACEQEDEQH/xAAbAAABBQEBAAAAAAAAAAAAAAABAAIDBAUGB//EAD8QAAICAQIEBAQDBQYEBwAAAAECAAMRBCEFEjFRBiJBYRNxgZEyobEUQlLB0SMzQ8Lh8Adig5IkNFNjcnOC/8QAGQEAAwEBAQAAAAAAAAAAAAAAAAECAwQF/8QAIhEBAQEBAAICAwADAQAAAAAAAAECEQMhEjETQVEEQnEi/9oADAMBAAIRAxEAPwDyGIRQzRmUMUIgQiGIRRgYYIYEUMUUYKKKKAKKKGACKHEMAEGI6LEAYUHadF4c4Gl1TWOmfPyr8gBn8z+UwAOwyegHcz1rh3DBp6aqRjmRBzEeth3Y/cmZeTnHT4Na79uJ1nhysdFP3MzLuBqP4vvO/wBbRgDPX1mbdp8znsds3f64O/h3L0JlR9OwnZarRgzMv0MInWtf1zLKY0OV6Ej5TWvpxkEShZSJcYbtv2NWpYDdidoP27PX8pA4PQSHljZWLzXAjpg/rK5f3jaqnY4AOBDbSwyCIdP42++HmLMq494i5lJWGMjzI/imL4kZJIgYz4giLiBCYIuaDMA0BHCAQzRFGEQCOgRQiIQxgoYooyKKGGACLEMMAGIocQ4gAihAixGAihxDAmn4W03xdXp1I2FnOf8Apgv/AJZ6tXgnfrv9J5Z4X1gov+If/TdR8yP9J0ul4o92WqyCCQ2c4mHkvt2eCf8Al0PFV+4mK7jB9o17bT+I7dh/WCtSdiOsxtdMiCxMyjfVNo6bEp6muSHO8Q04O/r64mPbTjpOl1KzMvrHpHKz1liPVJqeHs3QS0teTia2kULgDqY7SzidZOo1IoKVKB/zExauogrz4IbH5xut04fUBWYLn1Ow6zV8RacBaypGyj64ktufbkddVyk474kAeavG1HNt6gGZJWa5vY5fJnmvRc0DQERZlMgihMEYKKKKAawhgjhNGRCGKERgRDBDAihiEMYKGKGADEOIYoAoooYyCKGGANxFHYixAAv5ibgqvpRGrBZbArgE8oIODviYoBOwBJOwA3JPoAJ6NqNH8OrTaY/3iV1izG/nxlgPkdph5p+3V/jW3sZOk1dlih/hImCysFscnI9MHO/9ROo4Voy3mPQjO+JJoeDBGDHB5wCQBjGNgD32xvNq1Ai7DA6TKz9ujLneIoFmDrGmvxW7rOdvuzIayelLUt1lFzLl+8qFIJqCpN5YuBQc2cYjajiR+JbgK0UfiYZ+8aYo60LqMOpHMuzCWNZzLTTWxJbc/IE7SPw7wO1yC6lU6knY4+Uu8TXDNY3psg7doX+NMfXaw+IDJxnpgfaVVqEc2WJMciES45te6q2piQmXb1lR1lxjYZFFFGRRRRQDXEIgEcJoyKOEAhEYGGAQxgYYIYARDBDAihghjAxRQwIIYoowUUUfRSzsqIMu7KijuzHAH3MA6XwVwwEtrHHkpblpU/v34zn5KCD8yO06rSVc7hickneQa1U01demQ+WlOXOw53O7t9WJMXDdWMjp/v1nFvXy09PxeP4Z47X4YHL7qJncW1G2B0luy4FFP0nP8Su/WLWlYyxtY2+JjajqZsXKTkzFtqIZvntIjSq7iV7B1lmxcyrcY2dVLGm7wfSVXcj2Llkxy9szn7DNngWqRVOT5lYMBnGdoUZ+2zrrVqyfbpOJ4vqjYxEs8a4mbHIB/wBJTopHWOT9nvf6iotOISJeeuVrEl9c9inYsqWCX7BKVwlM6rsI2SRmJSAiiigGuI6AQzRkIjo0R0YKOgEMYGGCGBCIoooAYYIYyGKKKMFFFDAFNzwOVGv0pboHdsdyK3I/MCYcn0WpaqxLF/EjBgO/cfUZH1is9Hm8stdvxav4lrHPqfWZuqRqtx07zM4xqWsQNQzYZvPj8ar6jHoYuFJaSqqzMrbMljE7epBO4M4bLHsZsv17j0Dw1xH42nOfxI2D9ekq68SbwvwxqabCRgvYCB7AH+sGrr3Mmj6vpn8u0zdSmTNZlxKVqA5+cQZFqTNuE2r0mZqElRFjMtEq2ky/cspWLLjLSmvWamn6TP5ZoacQ0WT3WVbVl9llS0RQaUrFlO9My+4kDrLZVmlYxhLdqSsRGmxHFHFYMSktcQwCGaMhEdAIYwMIghEYGETX0Xh616vjsQlZ3XIyWHf5SkdCxYIpBLMFGO5OJPzz3nVfj1zvHXcE8O1pp0vtUNZYvOqtuEQ/h2743+swdRo/jXJVWqh7HCrgYA7nb0AyfpO98Rv8NOReiqEHyAxOc8D08+rttPSihj/+rDyj8g85bu/LvXZnx5+PLDeJ8B09AKhSzAbuzHc+pwNhOU1Shdx07dp2HibW9QPecjw/SnVXpRvysS1h7Vru39PrHnyal70a8WbOca/DOCK1Xx7mYBv7tFwCw/iJPp7TO1tCqfIGA7NvOq43rAgCqMKAAo7ATkNXqScknaOeXV10vwYmeWIooAc7wzrl7OuHU5eFDFFGkhOn8A251QR91NbkA7+YYIx22zOaVCegMucJ1h011dvoreYD1Q7N+RMnU7OL8ernUr2Ky8Y5RjsB7zM1CSppuJ12MuD1GRn1B6Ed5c1HUY9czir1YzNQMHEj+FnJj9VkH5x1Z2Mg6y9VXMjU19Zu6sTI1UcKsa9ZUdJo2pK1iSoysUSktaYRrJJqFxHaUSsJVtWXDK9gih1RdZXcS7YsrOJcrKxUsEq2JL7rK7rGmxTIgEldZHiNDUEMAhmzERHRojowIkunpNjJWOrsqD2LEAfrIZPpLvhvXZ/A6P8A9pB/lGHovitxXUtS7BVCgDsBicBRqgmopydhbUxPsHGZ13GLP2jD1+YPuvvmcXxHSZGTsVO57Ti/ft6P+vp6J4t1nmdR3lbwQQtOtsPVnqTPsoY/5pmnVnV0paDlinmI/jXZvzGfrF4XvPJq6T/7dg/NT/li5xU+lPxFaCdpT8EuBqLskA/B5QfYsM/oIeLnfEz/AA03LrME/jXp3wVOPsDHJ6Tq8sbXGnLFuvl79pyGqtJflzsMfedX4hu5HsJIwQdv0mZwHwlxHWH4lOj1DI3mFhT4dfKfX4j4X85WInz69cY1uodWIDHG22x9J0/hfgGq1qlgoRBj+0cMAw3/AAgDfoZzGu0tiWWIy+dLHrYKQ/mVipAK5B3HUT1rw74i/wDB6MlOStK00xe1hWhapGBKnbPn5O+7Yms1Z9OSzrAfwhamOd6wWNwVPO7v8JcuFRASWztge53mvR4ZoqKCxbQ45TZzsK+WtyyqxC5LDmXfddiPeReI+N1soR9QpKvZymhDzVrbUQ9i2MMlvOVx9fQTCu8TKAyVVErz7G2xmCoq8ig5PJsM5HLufTGcr5Wj4x2XELdEvDHFCodQ1HMWrrfOxyxLNlgMA9T0PpMjwhquGrULdTVUbAT5r7A3Mf8AlqXmYAe6b46znX8Ratk+CjstGAoqpHKhXAHLgdRjv7+8zgjIMYXqSMlWKjtjJhJbVWyZ9vUNS2k1wF1dSKFyiMiNSNts9d8EYBwJL8FkROZ+YgHf9M56/OcX4c43ygUWHClso3Y5zgzsOI6rcY6bfaZ+SWXldfh1NZnFHXX7qvqAM+59Y+p5Sv8AMeb1/SWaZk06j1YzMrUL1mtqTMu73hBaz7UlZ65dtkDCUiqZSPVZIVjgsaTcSC0SywkVgiOqbiQMstOJC6yuoqq6ytYsvOsrWCVKixSdZCRLVgkJEpC6IY2ETZgcIYBCIyGEQQiMNngesNYYsTyIUK+zMT+W0p+I9crF+TGCBnB7zW8NcJTU1W8+s0enWuxGsbU28hKkELyL1bfmlnUDw7p/73VazW2DYppahp68+7vuR7qZlvMtbePyak4w/BfEVq5ksPKrNzAnoDykEHtkY+06HgOiufU8+novsoZbRZalTtWEKk5L45fxBfWZmr8X6Rq7KtFwrSadAATc5bU3kKQRixx5c436zM1nijimprRLNdd8JUCLVWxqTkAwAUrAB2HqJnc9Xny2Tjb8VafDKw6YEweG67QVWvZrKNRcVVRTXTcNOpsyc87gFgMY/D7ynqdTq7Px3c2BjJ64+eIKgwHK4XGMD1z88wkv7V5PJNTka3EvGxd630mi02lNLc1difEuuzj9+ywnm+0z+L+J9Trf/N6nVPnfBtZkz/8AUfKPpKFlrlyqnlUdtsCXq71wAd/TJwcymX2zfgMvnrbIG/MmQV+Y6idZpdf+21kgV/tCIxv07KSt46m6pR+/sOZR2yJiPplJ5qzyP7dD8xK1nMv9tXlLa2HOFOMN6OsYWLuK87Mzj8Rz/Z4XB7jPToI7SXhs4HQnY+bb067RtiDVK1qADUKOa+obfEHrag7/AMQ+sj4aNifeVmTqNWxeLHvt2jYIpsyGd34e13x6QGPnXyNnuOh+o/nOCmjwPXGmwb+VvKfn6H/feZ+XPyy28G/jr/rs7VAyO0dVZ6enrK2ru5gSPWV6rsDGd+84XoLOqeZ1jZhe8+vWVy8cBryNo9o0iNNR4jlEDHA3j03xjpAcN5fX7SCxZcZJDaIDii4kLCWLBISIIqEiQWJLvJInrj6XGa6yIpL71yI0y+o4jEIjY4TocoxwjYRGR0UUUYR6igOPcdDMmxCpwes25FqKA49/QybnqpeM3S2hW3/CwKt8jJze1flwCP3TvuJVtrKnBj67sDlYZXt2+Rma1gcQ7r9jNThNKalsPzBEQuxOBzAYGAfmZhmpT+Fvo2x/1lnQ6iyltw3IdmHse36xU8877a2sCnIUAKOgxKDUdppcmcHIIO4I9RIxRk59JEvHTqSqCWFesHxctafT4fKfcy/bps7EbGS6XRqinA3MqVlcMHSLarK9fMrKcq3TB+s27nViGVOUsqmwD8PxMeYqPQE+kjMU6JnjluulFFBKSMEWYIjbvDeJhl+G5wdgD37H5y0742nLyevWWLsGyOzbzDXh79OnH+RZOab3PmKZC8Ub1VT8iRNzw5pLta3LXUQo/E5OQPymf4tNfz5RwNOvbwLYP8dM9uRv6yK/wWw63rn2rJ/nF+PX8P8ALn+uQJB69BLmnqwPnLfFeBfszVkvzBubOQBhhjG3yzG1pkf73kalnppmyzsQMspXzUsTaUL1kmovI+WTOsCLKQaUjTTLqVx4piPjMaiaWl8MXWKHwAD0DbEjvOn4B4c6W2j3RCPsTOj+B7TbHj77rDfk56jwkQiNEM3cxwhjRHCBHRRsIjB0MEUYMvoDjB+h7Q0cBLrzrYNjhgRuI+S0ak1nOdiQG/8AjmTudnpeLJfaFOEINiST9pscN0VYymB7R2v0pQgjcEAg/OVqbmBz2nL7dfM/prto1AxiVtTSqrnfr2ltNWHXfZx+cqW6sjI2weoPrCw5pnp1MdbaFBJO384G3PYTL4tfkqg9N5cTu+ljMUiofIEknS4RgiggBgiggBgkul072sqICWY4AE9X8Jf8O60UWakczEZ5e0Yed+GeAWa25a1BCZy7Y6Ce28O0NWkrWmlRkAD5nvJRp6dOD8JFX5DrIfjco5m6n8hJtVIndwo9/UznuKcYVchdz0zKnGOLkkqp+cw61axgo6n8h6mTauZ/qW9Xv5mOTyebvKuwnVcCRebkUZVVPMx/eYy/q/DGmtJblKsdyUPLk+46GZb8fy9xrjyzPquAtMo2L2+s7uzwOh6X2/XlMqv4Ix/jtj2USPxaa/my4Vq49Kp2Z8GoP8VvsI+vwtSvUufmY/xaT+XLlaac4AHWdXwTw9utlo91T+ZmrwvhSVnKoM/xHfE12IXqR06/0l58XPdZ783fUV3AH++kZzjtItRePSUWv95sxeGwwxRAo6CKBHQiKKMhhiigRQP0OemIoozWNDxvCiq3fl2VvaTvep3UxRTn1HRnVN+N7yK3UjvFFErqlqOI+glOgFjk+sUUqM9XrVr0TJ+sUEU2yz3Pooooo0BCqE7AEn2GYooB6d/w28PisHU3L5v3QfQT0E63yk+npDFFaqRlXajO56DeYHGOKE5URRSGkjDVS59vVj0E2NNpeVeVR5m6n1x7xRQh6dNwjSCtRgb+vv7zS5iPSKKWzNLN/CftIbOftj5nEUUAgZD3H03g5Mb8pPziigEbWuOm0rW2H1iigGbqdRiZF2p36xRSab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E9A7223-E04A-4EEF-8D86-8B30D033C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375" y="1568833"/>
            <a:ext cx="4468086" cy="3239146"/>
          </a:xfrm>
        </p:spPr>
        <p:txBody>
          <a:bodyPr>
            <a:noAutofit/>
          </a:bodyPr>
          <a:lstStyle/>
          <a:p>
            <a:r>
              <a:rPr lang="en-US" sz="4800" dirty="0" smtClean="0"/>
              <a:t>Ontario Supplement Slides  </a:t>
            </a:r>
            <a:br>
              <a:rPr lang="en-US" sz="4800" dirty="0" smtClean="0"/>
            </a:br>
            <a:r>
              <a:rPr lang="en-US" sz="4800" dirty="0" smtClean="0"/>
              <a:t>Youth Vaping Rates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17252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A98D8-7446-4447-805C-8DD541A82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 Guess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820AC-516A-4E46-A7AA-F04EBC8A6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73" y="2752436"/>
            <a:ext cx="7983127" cy="3195782"/>
          </a:xfrm>
        </p:spPr>
        <p:txBody>
          <a:bodyPr/>
          <a:lstStyle/>
          <a:p>
            <a:r>
              <a:rPr lang="en-US" dirty="0" smtClean="0"/>
              <a:t>What percentage of youth ages 16-19 have used an e-cigarette (vape product)?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6731" y="6124271"/>
            <a:ext cx="20256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50" dirty="0"/>
              <a:t>Image by </a:t>
            </a:r>
            <a:r>
              <a:rPr lang="en-CA" sz="1050" dirty="0">
                <a:hlinkClick r:id="rId3"/>
              </a:rPr>
              <a:t>Craig Clark</a:t>
            </a:r>
            <a:r>
              <a:rPr lang="en-CA" sz="1050" dirty="0"/>
              <a:t> from </a:t>
            </a:r>
            <a:r>
              <a:rPr lang="en-CA" sz="1050" dirty="0" err="1">
                <a:hlinkClick r:id="rId4"/>
              </a:rPr>
              <a:t>Pixabay</a:t>
            </a:r>
            <a:r>
              <a:rPr lang="en-CA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4366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Actual Percentage: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075" y="2105890"/>
            <a:ext cx="8502849" cy="3482110"/>
          </a:xfrm>
        </p:spPr>
        <p:txBody>
          <a:bodyPr>
            <a:normAutofit/>
          </a:bodyPr>
          <a:lstStyle/>
          <a:p>
            <a:r>
              <a:rPr lang="en-CA" dirty="0" smtClean="0"/>
              <a:t>In 2018, only 14.6% of Canadian youth ages   16-19 had reported vaping in the past 30 days.</a:t>
            </a:r>
          </a:p>
          <a:p>
            <a:r>
              <a:rPr lang="en-CA" dirty="0" smtClean="0"/>
              <a:t>This means that 85.4% of youth this age had not been vaping in the past 30 days.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419386" y="5802659"/>
            <a:ext cx="795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Source: </a:t>
            </a:r>
            <a:r>
              <a:rPr lang="en-CA" dirty="0">
                <a:hlinkClick r:id="rId3"/>
              </a:rPr>
              <a:t>International Tobacco Control Policy Evaluation Project (ITC</a:t>
            </a:r>
            <a:r>
              <a:rPr lang="en-CA" dirty="0" smtClean="0">
                <a:hlinkClick r:id="rId3"/>
              </a:rPr>
              <a:t>)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0980425"/>
      </p:ext>
    </p:extLst>
  </p:cSld>
  <p:clrMapOvr>
    <a:masterClrMapping/>
  </p:clrMapOvr>
</p:sld>
</file>

<file path=ppt/theme/theme1.xml><?xml version="1.0" encoding="utf-8"?>
<a:theme xmlns:a="http://schemas.openxmlformats.org/drawingml/2006/main" name="CMB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B Theme" id="{9A27161D-0454-4914-AA89-58085BDC87B5}" vid="{B378CCEF-3DD2-4D9D-B2DC-D791849DCF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531CF74BA4CB40BA66ADDDFAD5412E" ma:contentTypeVersion="0" ma:contentTypeDescription="Create a new document." ma:contentTypeScope="" ma:versionID="745a08f42194089ec41ec88154e90e3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e49189b09f1ade3a025730c41919c3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C9EA6F-8273-4AF1-AC73-0AA39E9296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2AC6AF-DCF2-4F57-89F8-6B3E0AC6E1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AF0CC0C-9A12-4854-8187-38C9576262A2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E-Cig Template</Template>
  <TotalTime>25335</TotalTime>
  <Words>262</Words>
  <Application>Microsoft Office PowerPoint</Application>
  <PresentationFormat>On-screen Show (4:3)</PresentationFormat>
  <Paragraphs>20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Arial Narrow</vt:lpstr>
      <vt:lpstr>Calibri</vt:lpstr>
      <vt:lpstr>Cambria</vt:lpstr>
      <vt:lpstr>Montserrat</vt:lpstr>
      <vt:lpstr>CMB Theme</vt:lpstr>
      <vt:lpstr>Ontario Supplement Slides   Youth Vaping Rates</vt:lpstr>
      <vt:lpstr>Take a Guess</vt:lpstr>
      <vt:lpstr>Actual Percentage: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DVD</dc:creator>
  <cp:lastModifiedBy>Alan Murray</cp:lastModifiedBy>
  <cp:revision>640</cp:revision>
  <dcterms:created xsi:type="dcterms:W3CDTF">2015-02-14T19:36:59Z</dcterms:created>
  <dcterms:modified xsi:type="dcterms:W3CDTF">2020-01-10T20:17:18Z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0x010100CA531CF74BA4CB40BA66ADDDFAD5412E</vt:lpwstr>
  </property>
</Properties>
</file>